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1"/>
  </p:notesMasterIdLst>
  <p:sldIdLst>
    <p:sldId id="256" r:id="rId2"/>
    <p:sldId id="257" r:id="rId3"/>
    <p:sldId id="259" r:id="rId4"/>
    <p:sldId id="266" r:id="rId5"/>
    <p:sldId id="260" r:id="rId6"/>
    <p:sldId id="258" r:id="rId7"/>
    <p:sldId id="261" r:id="rId8"/>
    <p:sldId id="262" r:id="rId9"/>
    <p:sldId id="265" r:id="rId10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147"/>
    <p:restoredTop sz="94658"/>
  </p:normalViewPr>
  <p:slideViewPr>
    <p:cSldViewPr snapToGrid="0">
      <p:cViewPr varScale="1">
        <p:scale>
          <a:sx n="136" d="100"/>
          <a:sy n="136" d="100"/>
        </p:scale>
        <p:origin x="672" y="48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1ddc89f7127_0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1ddc89f7127_0_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1ddc89f7127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1ddc89f7127_0_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C9B736EA-CA60-9299-508D-8D14AFC783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1ddc89f7127_0_18:notes">
            <a:extLst>
              <a:ext uri="{FF2B5EF4-FFF2-40B4-BE49-F238E27FC236}">
                <a16:creationId xmlns:a16="http://schemas.microsoft.com/office/drawing/2014/main" id="{07F9A87C-FFB5-850B-3620-3D321AC8932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1ddc89f7127_0_18:notes">
            <a:extLst>
              <a:ext uri="{FF2B5EF4-FFF2-40B4-BE49-F238E27FC236}">
                <a16:creationId xmlns:a16="http://schemas.microsoft.com/office/drawing/2014/main" id="{C40595B7-AC2A-9C58-01B7-39853258B8A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017331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1ddc89f7127_0_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1ddc89f7127_0_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1ddc89f7127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1ddc89f7127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1ddc89f7127_0_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1ddc89f7127_0_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1ddc89f7127_0_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1ddc89f7127_0_5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1b6749a26cd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Google Shape;147;g1b6749a26cd_0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0" y="4950775"/>
            <a:ext cx="9144000" cy="192600"/>
          </a:xfrm>
          <a:prstGeom prst="rect">
            <a:avLst/>
          </a:prstGeom>
          <a:solidFill>
            <a:srgbClr val="8A173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55;p13"/>
          <p:cNvSpPr/>
          <p:nvPr/>
        </p:nvSpPr>
        <p:spPr>
          <a:xfrm>
            <a:off x="0" y="0"/>
            <a:ext cx="9144000" cy="192600"/>
          </a:xfrm>
          <a:prstGeom prst="rect">
            <a:avLst/>
          </a:prstGeom>
          <a:solidFill>
            <a:srgbClr val="8A173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59;p13"/>
          <p:cNvSpPr txBox="1"/>
          <p:nvPr/>
        </p:nvSpPr>
        <p:spPr>
          <a:xfrm>
            <a:off x="2227038" y="2191775"/>
            <a:ext cx="4842300" cy="5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lvl="0" algn="ctr"/>
            <a:r>
              <a:rPr lang="fr-FR" sz="2100" b="1" dirty="0"/>
              <a:t>PROJECT TITLE</a:t>
            </a:r>
            <a:endParaRPr sz="2100" b="1" dirty="0"/>
          </a:p>
        </p:txBody>
      </p:sp>
      <p:sp>
        <p:nvSpPr>
          <p:cNvPr id="60" name="Google Shape;60;p13"/>
          <p:cNvSpPr txBox="1"/>
          <p:nvPr/>
        </p:nvSpPr>
        <p:spPr>
          <a:xfrm>
            <a:off x="2227038" y="2987463"/>
            <a:ext cx="48423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1500" b="1" dirty="0">
                <a:solidFill>
                  <a:srgbClr val="8A1739"/>
                </a:solidFill>
              </a:rPr>
              <a:t>PhD Student</a:t>
            </a:r>
            <a:endParaRPr sz="1500" b="1" dirty="0">
              <a:solidFill>
                <a:srgbClr val="8A1739"/>
              </a:solidFill>
            </a:endParaRPr>
          </a:p>
        </p:txBody>
      </p:sp>
      <p:sp>
        <p:nvSpPr>
          <p:cNvPr id="61" name="Google Shape;61;p13"/>
          <p:cNvSpPr txBox="1"/>
          <p:nvPr/>
        </p:nvSpPr>
        <p:spPr>
          <a:xfrm>
            <a:off x="2227038" y="4278325"/>
            <a:ext cx="48423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lvl="0" algn="ctr"/>
            <a:r>
              <a:rPr lang="fr-FR" sz="1300" b="1" i="1" dirty="0" err="1"/>
              <a:t>Supervisor</a:t>
            </a:r>
            <a:r>
              <a:rPr lang="fr-FR" sz="1300" b="1" i="1" dirty="0"/>
              <a:t>(s)</a:t>
            </a:r>
            <a:endParaRPr sz="1300" b="1" i="1" dirty="0"/>
          </a:p>
        </p:txBody>
      </p:sp>
      <p:sp>
        <p:nvSpPr>
          <p:cNvPr id="62" name="Google Shape;62;p13"/>
          <p:cNvSpPr txBox="1"/>
          <p:nvPr/>
        </p:nvSpPr>
        <p:spPr>
          <a:xfrm>
            <a:off x="2227038" y="4565875"/>
            <a:ext cx="48423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lvl="0" algn="ctr"/>
            <a:r>
              <a:rPr lang="fr-FR" sz="1300" b="1" i="1" dirty="0" err="1"/>
              <a:t>Research</a:t>
            </a:r>
            <a:r>
              <a:rPr lang="fr-FR" sz="1300" b="1" i="1" dirty="0"/>
              <a:t> Institute</a:t>
            </a:r>
            <a:endParaRPr sz="1300" b="1" i="1" dirty="0"/>
          </a:p>
        </p:txBody>
      </p:sp>
      <p:sp>
        <p:nvSpPr>
          <p:cNvPr id="63" name="Google Shape;63;p1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1</a:t>
            </a:fld>
            <a:endParaRPr/>
          </a:p>
        </p:txBody>
      </p:sp>
      <p:sp>
        <p:nvSpPr>
          <p:cNvPr id="64" name="Google Shape;64;p13"/>
          <p:cNvSpPr txBox="1"/>
          <p:nvPr/>
        </p:nvSpPr>
        <p:spPr>
          <a:xfrm>
            <a:off x="2227038" y="3291600"/>
            <a:ext cx="48423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lvl="0" algn="ctr"/>
            <a:r>
              <a:rPr lang="fr-FR" sz="1300" b="1" i="1" dirty="0">
                <a:solidFill>
                  <a:srgbClr val="8A1739"/>
                </a:solidFill>
              </a:rPr>
              <a:t>1st </a:t>
            </a:r>
            <a:r>
              <a:rPr lang="fr-FR" sz="1300" b="1" i="1" dirty="0" err="1">
                <a:solidFill>
                  <a:srgbClr val="8A1739"/>
                </a:solidFill>
              </a:rPr>
              <a:t>year</a:t>
            </a:r>
            <a:r>
              <a:rPr lang="fr-FR" sz="1300" b="1" i="1" dirty="0">
                <a:solidFill>
                  <a:srgbClr val="8A1739"/>
                </a:solidFill>
              </a:rPr>
              <a:t> of </a:t>
            </a:r>
            <a:r>
              <a:rPr lang="fr-FR" sz="1300" b="1" i="1" dirty="0" err="1">
                <a:solidFill>
                  <a:srgbClr val="8A1739"/>
                </a:solidFill>
              </a:rPr>
              <a:t>thesis</a:t>
            </a:r>
            <a:endParaRPr sz="1300" b="1" i="1" dirty="0">
              <a:solidFill>
                <a:srgbClr val="8A1739"/>
              </a:solidFill>
            </a:endParaRPr>
          </a:p>
        </p:txBody>
      </p:sp>
      <p:sp>
        <p:nvSpPr>
          <p:cNvPr id="65" name="Google Shape;65;p13"/>
          <p:cNvSpPr txBox="1"/>
          <p:nvPr/>
        </p:nvSpPr>
        <p:spPr>
          <a:xfrm>
            <a:off x="2477699" y="192588"/>
            <a:ext cx="4341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i="1">
                <a:solidFill>
                  <a:schemeClr val="dk1"/>
                </a:solidFill>
              </a:rPr>
              <a:t>Comité de Suivi Individuel</a:t>
            </a:r>
            <a:endParaRPr i="1">
              <a:solidFill>
                <a:schemeClr val="dk1"/>
              </a:solidFill>
            </a:endParaRP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F194B136-F3F9-B713-08BC-EBF3616747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2059" y="582967"/>
            <a:ext cx="4759881" cy="150698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4"/>
          <p:cNvSpPr/>
          <p:nvPr/>
        </p:nvSpPr>
        <p:spPr>
          <a:xfrm>
            <a:off x="0" y="4950775"/>
            <a:ext cx="9144000" cy="192600"/>
          </a:xfrm>
          <a:prstGeom prst="rect">
            <a:avLst/>
          </a:prstGeom>
          <a:solidFill>
            <a:srgbClr val="8A173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71;p14"/>
          <p:cNvSpPr/>
          <p:nvPr/>
        </p:nvSpPr>
        <p:spPr>
          <a:xfrm>
            <a:off x="0" y="0"/>
            <a:ext cx="9144000" cy="530100"/>
          </a:xfrm>
          <a:prstGeom prst="rect">
            <a:avLst/>
          </a:prstGeom>
          <a:solidFill>
            <a:srgbClr val="8A173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72;p14"/>
          <p:cNvSpPr txBox="1"/>
          <p:nvPr/>
        </p:nvSpPr>
        <p:spPr>
          <a:xfrm>
            <a:off x="168612" y="22200"/>
            <a:ext cx="7335123" cy="507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lvl="0"/>
            <a:r>
              <a:rPr lang="fr-FR" sz="2100" b="1" dirty="0">
                <a:solidFill>
                  <a:schemeClr val="lt1"/>
                </a:solidFill>
              </a:rPr>
              <a:t>Scientific background &amp; Objectives of the </a:t>
            </a:r>
            <a:r>
              <a:rPr lang="fr-FR" sz="2100" b="1" dirty="0" err="1">
                <a:solidFill>
                  <a:schemeClr val="lt1"/>
                </a:solidFill>
              </a:rPr>
              <a:t>thesis</a:t>
            </a:r>
            <a:endParaRPr sz="2100" b="1" dirty="0">
              <a:solidFill>
                <a:schemeClr val="lt1"/>
              </a:solidFill>
            </a:endParaRPr>
          </a:p>
        </p:txBody>
      </p:sp>
      <p:sp>
        <p:nvSpPr>
          <p:cNvPr id="73" name="Google Shape;73;p1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2</a:t>
            </a:fld>
            <a:endParaRPr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4C1BF6C2-1E06-0709-52A0-BA3555C1D57E}"/>
              </a:ext>
            </a:extLst>
          </p:cNvPr>
          <p:cNvSpPr txBox="1"/>
          <p:nvPr/>
        </p:nvSpPr>
        <p:spPr>
          <a:xfrm>
            <a:off x="7465854" y="95773"/>
            <a:ext cx="1509534" cy="33855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rgbClr val="C00000"/>
                </a:solidFill>
              </a:rPr>
              <a:t>2 slides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6"/>
          <p:cNvSpPr/>
          <p:nvPr/>
        </p:nvSpPr>
        <p:spPr>
          <a:xfrm>
            <a:off x="0" y="4950775"/>
            <a:ext cx="9144000" cy="192600"/>
          </a:xfrm>
          <a:prstGeom prst="rect">
            <a:avLst/>
          </a:prstGeom>
          <a:solidFill>
            <a:srgbClr val="8A173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6"/>
          <p:cNvSpPr/>
          <p:nvPr/>
        </p:nvSpPr>
        <p:spPr>
          <a:xfrm>
            <a:off x="0" y="0"/>
            <a:ext cx="9144000" cy="530100"/>
          </a:xfrm>
          <a:prstGeom prst="rect">
            <a:avLst/>
          </a:prstGeom>
          <a:solidFill>
            <a:srgbClr val="8A173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16"/>
          <p:cNvSpPr txBox="1"/>
          <p:nvPr/>
        </p:nvSpPr>
        <p:spPr>
          <a:xfrm>
            <a:off x="168613" y="22200"/>
            <a:ext cx="4842300" cy="5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lvl="0"/>
            <a:r>
              <a:rPr lang="fr-FR" sz="2100" b="1" dirty="0">
                <a:solidFill>
                  <a:schemeClr val="lt1"/>
                </a:solidFill>
              </a:rPr>
              <a:t>Methods/</a:t>
            </a:r>
            <a:r>
              <a:rPr lang="fr-FR" sz="2100" b="1" dirty="0" err="1">
                <a:solidFill>
                  <a:schemeClr val="lt1"/>
                </a:solidFill>
              </a:rPr>
              <a:t>Strategy</a:t>
            </a:r>
            <a:endParaRPr sz="2100" b="1" dirty="0">
              <a:solidFill>
                <a:schemeClr val="lt1"/>
              </a:solidFill>
            </a:endParaRPr>
          </a:p>
        </p:txBody>
      </p:sp>
      <p:sp>
        <p:nvSpPr>
          <p:cNvPr id="89" name="Google Shape;89;p1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3</a:t>
            </a:fld>
            <a:endParaRPr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46ADE8A5-0A8D-3667-351A-1347142923FA}"/>
              </a:ext>
            </a:extLst>
          </p:cNvPr>
          <p:cNvSpPr txBox="1"/>
          <p:nvPr/>
        </p:nvSpPr>
        <p:spPr>
          <a:xfrm>
            <a:off x="7465854" y="95773"/>
            <a:ext cx="1509534" cy="33855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rgbClr val="C00000"/>
                </a:solidFill>
              </a:rPr>
              <a:t>2 slides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6F778480-63FF-23FD-C554-FE3D6BCC72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6">
            <a:extLst>
              <a:ext uri="{FF2B5EF4-FFF2-40B4-BE49-F238E27FC236}">
                <a16:creationId xmlns:a16="http://schemas.microsoft.com/office/drawing/2014/main" id="{5F4CD343-D03F-984B-4BB4-84293763A65B}"/>
              </a:ext>
            </a:extLst>
          </p:cNvPr>
          <p:cNvSpPr/>
          <p:nvPr/>
        </p:nvSpPr>
        <p:spPr>
          <a:xfrm>
            <a:off x="0" y="4950775"/>
            <a:ext cx="9144000" cy="192600"/>
          </a:xfrm>
          <a:prstGeom prst="rect">
            <a:avLst/>
          </a:prstGeom>
          <a:solidFill>
            <a:srgbClr val="8A173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6">
            <a:extLst>
              <a:ext uri="{FF2B5EF4-FFF2-40B4-BE49-F238E27FC236}">
                <a16:creationId xmlns:a16="http://schemas.microsoft.com/office/drawing/2014/main" id="{E8DE5D7E-53A3-6B88-1390-B2D34042C8A3}"/>
              </a:ext>
            </a:extLst>
          </p:cNvPr>
          <p:cNvSpPr/>
          <p:nvPr/>
        </p:nvSpPr>
        <p:spPr>
          <a:xfrm>
            <a:off x="0" y="0"/>
            <a:ext cx="9144000" cy="530100"/>
          </a:xfrm>
          <a:prstGeom prst="rect">
            <a:avLst/>
          </a:prstGeom>
          <a:solidFill>
            <a:srgbClr val="8A173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16">
            <a:extLst>
              <a:ext uri="{FF2B5EF4-FFF2-40B4-BE49-F238E27FC236}">
                <a16:creationId xmlns:a16="http://schemas.microsoft.com/office/drawing/2014/main" id="{200CDEE0-F314-81F1-7AC4-0B1847AA9A4F}"/>
              </a:ext>
            </a:extLst>
          </p:cNvPr>
          <p:cNvSpPr txBox="1"/>
          <p:nvPr/>
        </p:nvSpPr>
        <p:spPr>
          <a:xfrm>
            <a:off x="168613" y="22200"/>
            <a:ext cx="4842300" cy="5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lvl="0"/>
            <a:r>
              <a:rPr lang="fr-FR" sz="2100" b="1" dirty="0" err="1">
                <a:solidFill>
                  <a:schemeClr val="lt1"/>
                </a:solidFill>
              </a:rPr>
              <a:t>Results</a:t>
            </a:r>
            <a:endParaRPr sz="2100" b="1" dirty="0">
              <a:solidFill>
                <a:schemeClr val="lt1"/>
              </a:solidFill>
            </a:endParaRPr>
          </a:p>
        </p:txBody>
      </p:sp>
      <p:sp>
        <p:nvSpPr>
          <p:cNvPr id="89" name="Google Shape;89;p16">
            <a:extLst>
              <a:ext uri="{FF2B5EF4-FFF2-40B4-BE49-F238E27FC236}">
                <a16:creationId xmlns:a16="http://schemas.microsoft.com/office/drawing/2014/main" id="{56AE8050-C3A5-4A63-7E39-FA53A41BE798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4</a:t>
            </a:fld>
            <a:endParaRPr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21D047BD-596C-21F2-6D18-6A20C449DA0F}"/>
              </a:ext>
            </a:extLst>
          </p:cNvPr>
          <p:cNvSpPr txBox="1"/>
          <p:nvPr/>
        </p:nvSpPr>
        <p:spPr>
          <a:xfrm>
            <a:off x="7465854" y="95773"/>
            <a:ext cx="1509534" cy="33855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rgbClr val="C00000"/>
                </a:solidFill>
              </a:rPr>
              <a:t>3 to 6 slides</a:t>
            </a:r>
          </a:p>
        </p:txBody>
      </p:sp>
    </p:spTree>
    <p:extLst>
      <p:ext uri="{BB962C8B-B14F-4D97-AF65-F5344CB8AC3E}">
        <p14:creationId xmlns:p14="http://schemas.microsoft.com/office/powerpoint/2010/main" val="29649641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7"/>
          <p:cNvSpPr/>
          <p:nvPr/>
        </p:nvSpPr>
        <p:spPr>
          <a:xfrm>
            <a:off x="0" y="4950775"/>
            <a:ext cx="9144000" cy="192600"/>
          </a:xfrm>
          <a:prstGeom prst="rect">
            <a:avLst/>
          </a:prstGeom>
          <a:solidFill>
            <a:srgbClr val="8A173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17"/>
          <p:cNvSpPr/>
          <p:nvPr/>
        </p:nvSpPr>
        <p:spPr>
          <a:xfrm>
            <a:off x="0" y="0"/>
            <a:ext cx="9144000" cy="530100"/>
          </a:xfrm>
          <a:prstGeom prst="rect">
            <a:avLst/>
          </a:prstGeom>
          <a:solidFill>
            <a:srgbClr val="8A173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96;p17"/>
          <p:cNvSpPr txBox="1"/>
          <p:nvPr/>
        </p:nvSpPr>
        <p:spPr>
          <a:xfrm>
            <a:off x="168613" y="22200"/>
            <a:ext cx="4842300" cy="5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lvl="0"/>
            <a:r>
              <a:rPr lang="fr-FR" sz="2100" b="1" dirty="0">
                <a:solidFill>
                  <a:schemeClr val="lt1"/>
                </a:solidFill>
              </a:rPr>
              <a:t>Perspectives and/or Conclusions</a:t>
            </a:r>
            <a:endParaRPr sz="2100" b="1" dirty="0">
              <a:solidFill>
                <a:schemeClr val="lt1"/>
              </a:solidFill>
            </a:endParaRPr>
          </a:p>
        </p:txBody>
      </p:sp>
      <p:sp>
        <p:nvSpPr>
          <p:cNvPr id="97" name="Google Shape;97;p1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5</a:t>
            </a:fld>
            <a:endParaRPr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BAC04A97-E91F-8023-7F0E-D7DB56098139}"/>
              </a:ext>
            </a:extLst>
          </p:cNvPr>
          <p:cNvSpPr txBox="1"/>
          <p:nvPr/>
        </p:nvSpPr>
        <p:spPr>
          <a:xfrm>
            <a:off x="7465854" y="95773"/>
            <a:ext cx="1509534" cy="33855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rgbClr val="C00000"/>
                </a:solidFill>
              </a:rPr>
              <a:t>1 or 2 slide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5"/>
          <p:cNvSpPr/>
          <p:nvPr/>
        </p:nvSpPr>
        <p:spPr>
          <a:xfrm>
            <a:off x="0" y="4950775"/>
            <a:ext cx="9144000" cy="192600"/>
          </a:xfrm>
          <a:prstGeom prst="rect">
            <a:avLst/>
          </a:prstGeom>
          <a:solidFill>
            <a:srgbClr val="8A173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79;p15"/>
          <p:cNvSpPr/>
          <p:nvPr/>
        </p:nvSpPr>
        <p:spPr>
          <a:xfrm>
            <a:off x="0" y="0"/>
            <a:ext cx="9144000" cy="530100"/>
          </a:xfrm>
          <a:prstGeom prst="rect">
            <a:avLst/>
          </a:prstGeom>
          <a:solidFill>
            <a:srgbClr val="8A173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80;p15"/>
          <p:cNvSpPr txBox="1"/>
          <p:nvPr/>
        </p:nvSpPr>
        <p:spPr>
          <a:xfrm>
            <a:off x="168613" y="22200"/>
            <a:ext cx="4842300" cy="5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lvl="0"/>
            <a:r>
              <a:rPr lang="fr-FR" sz="2100" b="1" dirty="0" err="1">
                <a:solidFill>
                  <a:schemeClr val="lt1"/>
                </a:solidFill>
              </a:rPr>
              <a:t>Problems</a:t>
            </a:r>
            <a:r>
              <a:rPr lang="fr-FR" sz="2100" b="1" dirty="0">
                <a:solidFill>
                  <a:schemeClr val="lt1"/>
                </a:solidFill>
              </a:rPr>
              <a:t> </a:t>
            </a:r>
            <a:r>
              <a:rPr lang="fr-FR" sz="2100" b="1" dirty="0" err="1">
                <a:solidFill>
                  <a:schemeClr val="lt1"/>
                </a:solidFill>
              </a:rPr>
              <a:t>encountered</a:t>
            </a:r>
            <a:endParaRPr sz="2100" b="1" dirty="0">
              <a:solidFill>
                <a:schemeClr val="lt1"/>
              </a:solidFill>
            </a:endParaRPr>
          </a:p>
        </p:txBody>
      </p:sp>
      <p:sp>
        <p:nvSpPr>
          <p:cNvPr id="81" name="Google Shape;81;p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6</a:t>
            </a:fld>
            <a:endParaRPr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37ECF97B-6C07-9309-74B7-5A1B98D2B79F}"/>
              </a:ext>
            </a:extLst>
          </p:cNvPr>
          <p:cNvSpPr txBox="1"/>
          <p:nvPr/>
        </p:nvSpPr>
        <p:spPr>
          <a:xfrm>
            <a:off x="7465854" y="95773"/>
            <a:ext cx="1509534" cy="33855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rgbClr val="C00000"/>
                </a:solidFill>
              </a:rPr>
              <a:t>1 slide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8"/>
          <p:cNvSpPr/>
          <p:nvPr/>
        </p:nvSpPr>
        <p:spPr>
          <a:xfrm>
            <a:off x="0" y="4950775"/>
            <a:ext cx="9144000" cy="192600"/>
          </a:xfrm>
          <a:prstGeom prst="rect">
            <a:avLst/>
          </a:prstGeom>
          <a:solidFill>
            <a:srgbClr val="8A173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p18"/>
          <p:cNvSpPr/>
          <p:nvPr/>
        </p:nvSpPr>
        <p:spPr>
          <a:xfrm>
            <a:off x="0" y="0"/>
            <a:ext cx="9144000" cy="530100"/>
          </a:xfrm>
          <a:prstGeom prst="rect">
            <a:avLst/>
          </a:prstGeom>
          <a:solidFill>
            <a:srgbClr val="8A173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18"/>
          <p:cNvSpPr txBox="1"/>
          <p:nvPr/>
        </p:nvSpPr>
        <p:spPr>
          <a:xfrm>
            <a:off x="168613" y="22200"/>
            <a:ext cx="4842300" cy="5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lvl="0"/>
            <a:r>
              <a:rPr lang="fr-FR" sz="2100" b="1" dirty="0">
                <a:solidFill>
                  <a:schemeClr val="lt1"/>
                </a:solidFill>
              </a:rPr>
              <a:t>Doctoral </a:t>
            </a:r>
            <a:r>
              <a:rPr lang="fr-FR" sz="2100" b="1" dirty="0" err="1">
                <a:solidFill>
                  <a:schemeClr val="lt1"/>
                </a:solidFill>
              </a:rPr>
              <a:t>student's</a:t>
            </a:r>
            <a:r>
              <a:rPr lang="fr-FR" sz="2100" b="1" dirty="0">
                <a:solidFill>
                  <a:schemeClr val="lt1"/>
                </a:solidFill>
              </a:rPr>
              <a:t> </a:t>
            </a:r>
            <a:r>
              <a:rPr lang="fr-FR" sz="2100" b="1" dirty="0" err="1">
                <a:solidFill>
                  <a:schemeClr val="lt1"/>
                </a:solidFill>
              </a:rPr>
              <a:t>career</a:t>
            </a:r>
            <a:r>
              <a:rPr lang="fr-FR" sz="2100" b="1" dirty="0">
                <a:solidFill>
                  <a:schemeClr val="lt1"/>
                </a:solidFill>
              </a:rPr>
              <a:t> </a:t>
            </a:r>
            <a:r>
              <a:rPr lang="fr-FR" sz="2100" b="1" dirty="0" err="1">
                <a:solidFill>
                  <a:schemeClr val="lt1"/>
                </a:solidFill>
              </a:rPr>
              <a:t>path</a:t>
            </a:r>
            <a:endParaRPr sz="2100" b="1" dirty="0">
              <a:solidFill>
                <a:schemeClr val="lt1"/>
              </a:solidFill>
            </a:endParaRPr>
          </a:p>
        </p:txBody>
      </p:sp>
      <p:sp>
        <p:nvSpPr>
          <p:cNvPr id="105" name="Google Shape;105;p1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7</a:t>
            </a:fld>
            <a:endParaRPr/>
          </a:p>
        </p:txBody>
      </p:sp>
      <p:sp>
        <p:nvSpPr>
          <p:cNvPr id="106" name="Google Shape;106;p18"/>
          <p:cNvSpPr txBox="1"/>
          <p:nvPr/>
        </p:nvSpPr>
        <p:spPr>
          <a:xfrm>
            <a:off x="758920" y="1230900"/>
            <a:ext cx="28281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lvl="0"/>
            <a:r>
              <a:rPr lang="fr" sz="1500" b="1" dirty="0"/>
              <a:t>⬩ </a:t>
            </a:r>
            <a:r>
              <a:rPr lang="fr-FR" sz="1500" b="1" dirty="0" err="1"/>
              <a:t>Carried</a:t>
            </a:r>
            <a:r>
              <a:rPr lang="fr-FR" sz="1500" b="1" dirty="0"/>
              <a:t> out</a:t>
            </a:r>
            <a:endParaRPr sz="1500" b="1" dirty="0"/>
          </a:p>
        </p:txBody>
      </p:sp>
      <p:sp>
        <p:nvSpPr>
          <p:cNvPr id="107" name="Google Shape;107;p18"/>
          <p:cNvSpPr txBox="1"/>
          <p:nvPr/>
        </p:nvSpPr>
        <p:spPr>
          <a:xfrm>
            <a:off x="1549679" y="1678500"/>
            <a:ext cx="4742100" cy="78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fr" sz="1300" dirty="0"/>
              <a:t>Représentant étudiant (30h)</a:t>
            </a:r>
            <a:endParaRPr sz="1300" dirty="0"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fr" sz="1300" dirty="0"/>
              <a:t>Expérimentation animale (50h)</a:t>
            </a:r>
            <a:endParaRPr sz="1300" dirty="0"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fr" sz="1300" dirty="0"/>
              <a:t>…</a:t>
            </a:r>
            <a:endParaRPr sz="1300" dirty="0"/>
          </a:p>
        </p:txBody>
      </p:sp>
      <p:sp>
        <p:nvSpPr>
          <p:cNvPr id="108" name="Google Shape;108;p18"/>
          <p:cNvSpPr txBox="1"/>
          <p:nvPr/>
        </p:nvSpPr>
        <p:spPr>
          <a:xfrm>
            <a:off x="807045" y="2670138"/>
            <a:ext cx="28281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lvl="0"/>
            <a:r>
              <a:rPr lang="fr" sz="1500" b="1" dirty="0">
                <a:solidFill>
                  <a:schemeClr val="dk1"/>
                </a:solidFill>
              </a:rPr>
              <a:t>⬩ </a:t>
            </a:r>
            <a:r>
              <a:rPr lang="fr-FR" sz="1500" b="1" dirty="0" err="1"/>
              <a:t>Planned</a:t>
            </a:r>
            <a:endParaRPr sz="1500" b="1" dirty="0"/>
          </a:p>
        </p:txBody>
      </p:sp>
      <p:sp>
        <p:nvSpPr>
          <p:cNvPr id="109" name="Google Shape;109;p18"/>
          <p:cNvSpPr txBox="1"/>
          <p:nvPr/>
        </p:nvSpPr>
        <p:spPr>
          <a:xfrm>
            <a:off x="1702079" y="3085638"/>
            <a:ext cx="4742100" cy="78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fr" sz="1300"/>
              <a:t>Docpro (3h)</a:t>
            </a:r>
            <a:endParaRPr sz="1300"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fr" sz="1300"/>
              <a:t>Introduction aux statistiques (15h)</a:t>
            </a:r>
            <a:endParaRPr sz="1300"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fr" sz="1300"/>
              <a:t>…</a:t>
            </a:r>
            <a:endParaRPr sz="1300"/>
          </a:p>
        </p:txBody>
      </p:sp>
      <p:sp>
        <p:nvSpPr>
          <p:cNvPr id="110" name="Google Shape;110;p18"/>
          <p:cNvSpPr txBox="1"/>
          <p:nvPr/>
        </p:nvSpPr>
        <p:spPr>
          <a:xfrm>
            <a:off x="168620" y="700963"/>
            <a:ext cx="28281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lvl="0"/>
            <a:r>
              <a:rPr lang="fr-FR" sz="1500" b="1" u="sng" dirty="0"/>
              <a:t>TRAININGS</a:t>
            </a:r>
            <a:endParaRPr sz="1500" b="1" u="sng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B965A733-F081-60ED-04C9-A70CE9DB42EA}"/>
              </a:ext>
            </a:extLst>
          </p:cNvPr>
          <p:cNvSpPr txBox="1"/>
          <p:nvPr/>
        </p:nvSpPr>
        <p:spPr>
          <a:xfrm>
            <a:off x="7465854" y="95773"/>
            <a:ext cx="1509534" cy="33855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rgbClr val="C00000"/>
                </a:solidFill>
              </a:rPr>
              <a:t>1 slide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9"/>
          <p:cNvSpPr/>
          <p:nvPr/>
        </p:nvSpPr>
        <p:spPr>
          <a:xfrm>
            <a:off x="0" y="4950775"/>
            <a:ext cx="9144000" cy="192600"/>
          </a:xfrm>
          <a:prstGeom prst="rect">
            <a:avLst/>
          </a:prstGeom>
          <a:solidFill>
            <a:srgbClr val="8A173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16;p19"/>
          <p:cNvSpPr/>
          <p:nvPr/>
        </p:nvSpPr>
        <p:spPr>
          <a:xfrm>
            <a:off x="0" y="0"/>
            <a:ext cx="9144000" cy="530100"/>
          </a:xfrm>
          <a:prstGeom prst="rect">
            <a:avLst/>
          </a:prstGeom>
          <a:solidFill>
            <a:srgbClr val="8A173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17;p19"/>
          <p:cNvSpPr txBox="1"/>
          <p:nvPr/>
        </p:nvSpPr>
        <p:spPr>
          <a:xfrm>
            <a:off x="168613" y="22200"/>
            <a:ext cx="4842300" cy="5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lvl="0"/>
            <a:r>
              <a:rPr lang="fr-FR" sz="2100" b="1" dirty="0">
                <a:solidFill>
                  <a:schemeClr val="lt1"/>
                </a:solidFill>
              </a:rPr>
              <a:t>Doctoral </a:t>
            </a:r>
            <a:r>
              <a:rPr lang="fr-FR" sz="2100" b="1" dirty="0" err="1">
                <a:solidFill>
                  <a:schemeClr val="lt1"/>
                </a:solidFill>
              </a:rPr>
              <a:t>student's</a:t>
            </a:r>
            <a:r>
              <a:rPr lang="fr-FR" sz="2100" b="1" dirty="0">
                <a:solidFill>
                  <a:schemeClr val="lt1"/>
                </a:solidFill>
              </a:rPr>
              <a:t> </a:t>
            </a:r>
            <a:r>
              <a:rPr lang="fr-FR" sz="2100" b="1" dirty="0" err="1">
                <a:solidFill>
                  <a:schemeClr val="lt1"/>
                </a:solidFill>
              </a:rPr>
              <a:t>career</a:t>
            </a:r>
            <a:r>
              <a:rPr lang="fr-FR" sz="2100" b="1" dirty="0">
                <a:solidFill>
                  <a:schemeClr val="lt1"/>
                </a:solidFill>
              </a:rPr>
              <a:t> </a:t>
            </a:r>
            <a:r>
              <a:rPr lang="fr-FR" sz="2100" b="1" dirty="0" err="1">
                <a:solidFill>
                  <a:schemeClr val="lt1"/>
                </a:solidFill>
              </a:rPr>
              <a:t>path</a:t>
            </a:r>
            <a:endParaRPr lang="fr-FR" sz="2100" b="1" dirty="0">
              <a:solidFill>
                <a:schemeClr val="lt1"/>
              </a:solidFill>
            </a:endParaRPr>
          </a:p>
        </p:txBody>
      </p:sp>
      <p:sp>
        <p:nvSpPr>
          <p:cNvPr id="118" name="Google Shape;118;p1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8</a:t>
            </a:fld>
            <a:endParaRPr/>
          </a:p>
        </p:txBody>
      </p:sp>
      <p:sp>
        <p:nvSpPr>
          <p:cNvPr id="119" name="Google Shape;119;p19"/>
          <p:cNvSpPr txBox="1"/>
          <p:nvPr/>
        </p:nvSpPr>
        <p:spPr>
          <a:xfrm>
            <a:off x="168620" y="700963"/>
            <a:ext cx="28281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500" b="1" u="sng"/>
          </a:p>
        </p:txBody>
      </p:sp>
      <p:sp>
        <p:nvSpPr>
          <p:cNvPr id="120" name="Google Shape;120;p19"/>
          <p:cNvSpPr txBox="1"/>
          <p:nvPr/>
        </p:nvSpPr>
        <p:spPr>
          <a:xfrm>
            <a:off x="168620" y="700963"/>
            <a:ext cx="28281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1500" b="1" u="sng"/>
              <a:t>COMMUNICATION</a:t>
            </a:r>
            <a:endParaRPr sz="1500" b="1" u="sng"/>
          </a:p>
        </p:txBody>
      </p:sp>
      <p:sp>
        <p:nvSpPr>
          <p:cNvPr id="121" name="Google Shape;121;p19"/>
          <p:cNvSpPr txBox="1"/>
          <p:nvPr/>
        </p:nvSpPr>
        <p:spPr>
          <a:xfrm>
            <a:off x="758920" y="1230900"/>
            <a:ext cx="28281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lvl="0"/>
            <a:r>
              <a:rPr lang="fr" sz="1500" b="1" dirty="0"/>
              <a:t>⬩ </a:t>
            </a:r>
            <a:r>
              <a:rPr lang="fr-FR" sz="1500" b="1" dirty="0" err="1"/>
              <a:t>Papers</a:t>
            </a:r>
            <a:endParaRPr sz="1500" b="1" dirty="0"/>
          </a:p>
        </p:txBody>
      </p:sp>
      <p:sp>
        <p:nvSpPr>
          <p:cNvPr id="122" name="Google Shape;122;p19"/>
          <p:cNvSpPr txBox="1"/>
          <p:nvPr/>
        </p:nvSpPr>
        <p:spPr>
          <a:xfrm>
            <a:off x="758920" y="1981363"/>
            <a:ext cx="28281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lvl="0"/>
            <a:r>
              <a:rPr lang="fr" sz="1500" b="1" dirty="0">
                <a:solidFill>
                  <a:schemeClr val="dk1"/>
                </a:solidFill>
              </a:rPr>
              <a:t>⬩ </a:t>
            </a:r>
            <a:r>
              <a:rPr lang="fr-FR" sz="1500" b="1" dirty="0">
                <a:solidFill>
                  <a:schemeClr val="dk1"/>
                </a:solidFill>
              </a:rPr>
              <a:t>Oral </a:t>
            </a:r>
            <a:r>
              <a:rPr lang="fr-FR" sz="1500" b="1" dirty="0" err="1">
                <a:solidFill>
                  <a:schemeClr val="dk1"/>
                </a:solidFill>
              </a:rPr>
              <a:t>Presentations</a:t>
            </a:r>
            <a:endParaRPr sz="1500" b="1" dirty="0"/>
          </a:p>
        </p:txBody>
      </p:sp>
      <p:sp>
        <p:nvSpPr>
          <p:cNvPr id="123" name="Google Shape;123;p19"/>
          <p:cNvSpPr txBox="1"/>
          <p:nvPr/>
        </p:nvSpPr>
        <p:spPr>
          <a:xfrm>
            <a:off x="758920" y="2731825"/>
            <a:ext cx="28281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lvl="0"/>
            <a:r>
              <a:rPr lang="fr" sz="1500" b="1" dirty="0">
                <a:solidFill>
                  <a:schemeClr val="dk1"/>
                </a:solidFill>
              </a:rPr>
              <a:t>⬩ </a:t>
            </a:r>
            <a:r>
              <a:rPr lang="fr-FR" sz="1500" b="1" dirty="0">
                <a:solidFill>
                  <a:schemeClr val="dk1"/>
                </a:solidFill>
              </a:rPr>
              <a:t>Poster </a:t>
            </a:r>
            <a:r>
              <a:rPr lang="fr-FR" sz="1500" b="1" dirty="0" err="1">
                <a:solidFill>
                  <a:schemeClr val="dk1"/>
                </a:solidFill>
              </a:rPr>
              <a:t>Presentations</a:t>
            </a:r>
            <a:endParaRPr sz="1500" b="1" dirty="0"/>
          </a:p>
        </p:txBody>
      </p:sp>
      <p:sp>
        <p:nvSpPr>
          <p:cNvPr id="124" name="Google Shape;124;p19"/>
          <p:cNvSpPr txBox="1"/>
          <p:nvPr/>
        </p:nvSpPr>
        <p:spPr>
          <a:xfrm>
            <a:off x="758928" y="3482300"/>
            <a:ext cx="44328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lvl="0"/>
            <a:r>
              <a:rPr lang="fr" sz="1500" b="1" dirty="0">
                <a:solidFill>
                  <a:schemeClr val="dk1"/>
                </a:solidFill>
              </a:rPr>
              <a:t>⬩ </a:t>
            </a:r>
            <a:r>
              <a:rPr lang="fr-FR" sz="1500" b="1" dirty="0">
                <a:solidFill>
                  <a:schemeClr val="dk1"/>
                </a:solidFill>
              </a:rPr>
              <a:t>Communication and </a:t>
            </a:r>
            <a:r>
              <a:rPr lang="fr-FR" sz="1500" b="1" dirty="0" err="1">
                <a:solidFill>
                  <a:schemeClr val="dk1"/>
                </a:solidFill>
              </a:rPr>
              <a:t>outreach</a:t>
            </a:r>
            <a:endParaRPr sz="1500" b="1" dirty="0"/>
          </a:p>
        </p:txBody>
      </p:sp>
      <p:sp>
        <p:nvSpPr>
          <p:cNvPr id="125" name="Google Shape;125;p19"/>
          <p:cNvSpPr txBox="1"/>
          <p:nvPr/>
        </p:nvSpPr>
        <p:spPr>
          <a:xfrm>
            <a:off x="1670023" y="1494838"/>
            <a:ext cx="70122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311150">
              <a:buSzPts val="1300"/>
              <a:buChar char="-"/>
            </a:pPr>
            <a:r>
              <a:rPr lang="fr" sz="1300" dirty="0"/>
              <a:t>XX, YY, </a:t>
            </a:r>
            <a:r>
              <a:rPr lang="fr" sz="1300" b="1" dirty="0"/>
              <a:t>ETUDIANT</a:t>
            </a:r>
            <a:r>
              <a:rPr lang="fr" sz="1300" dirty="0"/>
              <a:t>, ZZ, “title”, Journal, year </a:t>
            </a:r>
            <a:r>
              <a:rPr lang="fr" sz="900" i="1" dirty="0"/>
              <a:t>(“</a:t>
            </a:r>
            <a:r>
              <a:rPr lang="en-US" sz="900" i="1" dirty="0"/>
              <a:t>submitted" or "under review" if not yet published</a:t>
            </a:r>
            <a:r>
              <a:rPr lang="fr" sz="900" i="1" dirty="0"/>
              <a:t>)</a:t>
            </a:r>
            <a:endParaRPr sz="900" i="1" dirty="0"/>
          </a:p>
        </p:txBody>
      </p:sp>
      <p:sp>
        <p:nvSpPr>
          <p:cNvPr id="126" name="Google Shape;126;p19"/>
          <p:cNvSpPr txBox="1"/>
          <p:nvPr/>
        </p:nvSpPr>
        <p:spPr>
          <a:xfrm>
            <a:off x="1670023" y="2258113"/>
            <a:ext cx="70122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fr" sz="1300" dirty="0"/>
              <a:t>Congress, year, “title”</a:t>
            </a:r>
            <a:endParaRPr sz="900" i="1" dirty="0"/>
          </a:p>
        </p:txBody>
      </p:sp>
      <p:sp>
        <p:nvSpPr>
          <p:cNvPr id="127" name="Google Shape;127;p19"/>
          <p:cNvSpPr txBox="1"/>
          <p:nvPr/>
        </p:nvSpPr>
        <p:spPr>
          <a:xfrm>
            <a:off x="1670023" y="3044550"/>
            <a:ext cx="70122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311150">
              <a:buSzPts val="1300"/>
              <a:buChar char="-"/>
            </a:pPr>
            <a:r>
              <a:rPr lang="fr" sz="1300" dirty="0"/>
              <a:t>Congress, year, “title”</a:t>
            </a:r>
            <a:endParaRPr sz="900" i="1" dirty="0"/>
          </a:p>
        </p:txBody>
      </p:sp>
      <p:sp>
        <p:nvSpPr>
          <p:cNvPr id="128" name="Google Shape;128;p19"/>
          <p:cNvSpPr txBox="1"/>
          <p:nvPr/>
        </p:nvSpPr>
        <p:spPr>
          <a:xfrm>
            <a:off x="1670023" y="3784638"/>
            <a:ext cx="70122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fr" sz="1300" dirty="0"/>
              <a:t>Séminaire interne de l’institut, mai 2022</a:t>
            </a:r>
            <a:endParaRPr sz="1300" dirty="0"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fr" sz="1300" dirty="0"/>
              <a:t>Opération DECLIC dans les lycées, septembre 2022</a:t>
            </a:r>
            <a:endParaRPr sz="1300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3771933A-531D-C7BE-7521-8F68545DD38A}"/>
              </a:ext>
            </a:extLst>
          </p:cNvPr>
          <p:cNvSpPr txBox="1"/>
          <p:nvPr/>
        </p:nvSpPr>
        <p:spPr>
          <a:xfrm>
            <a:off x="7465854" y="95773"/>
            <a:ext cx="1509534" cy="33855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rgbClr val="C00000"/>
                </a:solidFill>
              </a:rPr>
              <a:t>1 slide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2"/>
          <p:cNvSpPr/>
          <p:nvPr/>
        </p:nvSpPr>
        <p:spPr>
          <a:xfrm>
            <a:off x="0" y="4950775"/>
            <a:ext cx="9144000" cy="192600"/>
          </a:xfrm>
          <a:prstGeom prst="rect">
            <a:avLst/>
          </a:prstGeom>
          <a:solidFill>
            <a:srgbClr val="8A173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0" name="Google Shape;150;p22"/>
          <p:cNvSpPr/>
          <p:nvPr/>
        </p:nvSpPr>
        <p:spPr>
          <a:xfrm>
            <a:off x="0" y="0"/>
            <a:ext cx="9144000" cy="530100"/>
          </a:xfrm>
          <a:prstGeom prst="rect">
            <a:avLst/>
          </a:prstGeom>
          <a:solidFill>
            <a:srgbClr val="8A173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" name="Google Shape;151;p22"/>
          <p:cNvSpPr txBox="1"/>
          <p:nvPr/>
        </p:nvSpPr>
        <p:spPr>
          <a:xfrm>
            <a:off x="168613" y="22200"/>
            <a:ext cx="4842300" cy="5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lvl="0"/>
            <a:r>
              <a:rPr lang="fr-FR" sz="2100" b="1" dirty="0">
                <a:solidFill>
                  <a:schemeClr val="lt1"/>
                </a:solidFill>
              </a:rPr>
              <a:t>Professional perspectives</a:t>
            </a:r>
            <a:endParaRPr sz="2100" b="1" dirty="0">
              <a:solidFill>
                <a:schemeClr val="lt1"/>
              </a:solidFill>
            </a:endParaRPr>
          </a:p>
        </p:txBody>
      </p:sp>
      <p:sp>
        <p:nvSpPr>
          <p:cNvPr id="152" name="Google Shape;152;p2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9</a:t>
            </a:fld>
            <a:endParaRPr/>
          </a:p>
        </p:txBody>
      </p:sp>
      <p:sp>
        <p:nvSpPr>
          <p:cNvPr id="153" name="Google Shape;153;p22"/>
          <p:cNvSpPr txBox="1"/>
          <p:nvPr/>
        </p:nvSpPr>
        <p:spPr>
          <a:xfrm>
            <a:off x="168620" y="700963"/>
            <a:ext cx="28281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lvl="0"/>
            <a:r>
              <a:rPr lang="fr-FR" sz="1500" b="1" u="sng" dirty="0" err="1"/>
              <a:t>Planned</a:t>
            </a:r>
            <a:r>
              <a:rPr lang="fr-FR" sz="1500" b="1" u="sng" dirty="0"/>
              <a:t> date of </a:t>
            </a:r>
            <a:r>
              <a:rPr lang="fr-FR" sz="1500" b="1" u="sng" dirty="0" err="1"/>
              <a:t>defense</a:t>
            </a:r>
            <a:r>
              <a:rPr lang="fr-FR" sz="1500" b="1" u="sng" dirty="0"/>
              <a:t>:</a:t>
            </a:r>
            <a:endParaRPr sz="1500" b="1" u="sng" dirty="0"/>
          </a:p>
        </p:txBody>
      </p:sp>
      <p:sp>
        <p:nvSpPr>
          <p:cNvPr id="154" name="Google Shape;154;p22"/>
          <p:cNvSpPr txBox="1"/>
          <p:nvPr/>
        </p:nvSpPr>
        <p:spPr>
          <a:xfrm>
            <a:off x="537699" y="1116475"/>
            <a:ext cx="73821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lvl="0"/>
            <a:r>
              <a:rPr lang="en-US" sz="1300" i="1" dirty="0"/>
              <a:t>If you are applying for a 4th year, please specify the funding organizations approached</a:t>
            </a:r>
            <a:endParaRPr sz="1300" i="1" dirty="0"/>
          </a:p>
        </p:txBody>
      </p:sp>
      <p:sp>
        <p:nvSpPr>
          <p:cNvPr id="155" name="Google Shape;155;p22"/>
          <p:cNvSpPr txBox="1"/>
          <p:nvPr/>
        </p:nvSpPr>
        <p:spPr>
          <a:xfrm>
            <a:off x="168620" y="1771338"/>
            <a:ext cx="28281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lvl="0"/>
            <a:r>
              <a:rPr lang="fr-FR" sz="1500" b="1" u="sng" dirty="0" err="1"/>
              <a:t>Career</a:t>
            </a:r>
            <a:r>
              <a:rPr lang="fr-FR" sz="1500" b="1" u="sng" dirty="0"/>
              <a:t> plan</a:t>
            </a:r>
            <a:endParaRPr sz="1500" b="1" u="sng" dirty="0"/>
          </a:p>
        </p:txBody>
      </p:sp>
      <p:sp>
        <p:nvSpPr>
          <p:cNvPr id="156" name="Google Shape;156;p22"/>
          <p:cNvSpPr txBox="1"/>
          <p:nvPr/>
        </p:nvSpPr>
        <p:spPr>
          <a:xfrm>
            <a:off x="593861" y="2186850"/>
            <a:ext cx="73821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lvl="0"/>
            <a:r>
              <a:rPr lang="en-US" sz="1300" i="1" dirty="0"/>
              <a:t>Post-doctorate or not, public or private, scientific or not, ...</a:t>
            </a:r>
            <a:endParaRPr sz="1300" i="1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A5E54A07-8AFB-C818-1C83-AA10BDFAAFF4}"/>
              </a:ext>
            </a:extLst>
          </p:cNvPr>
          <p:cNvSpPr txBox="1"/>
          <p:nvPr/>
        </p:nvSpPr>
        <p:spPr>
          <a:xfrm>
            <a:off x="7098384" y="95773"/>
            <a:ext cx="1877004" cy="33855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rgbClr val="C00000"/>
                </a:solidFill>
              </a:rPr>
              <a:t>1 slide (for ≥D2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211</Words>
  <Application>Microsoft Macintosh PowerPoint</Application>
  <PresentationFormat>Affichage à l'écran (16:9)</PresentationFormat>
  <Paragraphs>54</Paragraphs>
  <Slides>9</Slides>
  <Notes>9</Notes>
  <HiddenSlides>0</HiddenSlides>
  <MMClips>0</MMClips>
  <ScaleCrop>false</ScaleCrop>
  <HeadingPairs>
    <vt:vector size="6" baseType="variant">
      <vt:variant>
        <vt:lpstr>Polices utilisées</vt:lpstr>
      </vt:variant>
      <vt:variant>
        <vt:i4>1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1" baseType="lpstr">
      <vt:lpstr>Arial</vt:lpstr>
      <vt:lpstr>Simple Light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Rihab ANNA</dc:creator>
  <cp:lastModifiedBy>antonino nicoletti</cp:lastModifiedBy>
  <cp:revision>9</cp:revision>
  <dcterms:modified xsi:type="dcterms:W3CDTF">2025-04-23T15:38:49Z</dcterms:modified>
</cp:coreProperties>
</file>